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3868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379101"/>
            <a:ext cx="7477601" cy="3832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kern="0" spc="-6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Collaboration Web App for Community Empowerment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5545217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Empowering local communities with a digital platform for collaboration and resource sharing.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6478310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AF987A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26306" y="6582847"/>
            <a:ext cx="169188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r>
              <a:rPr lang="en-US" sz="1152" dirty="0">
                <a:solidFill>
                  <a:srgbClr val="3C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</a:t>
            </a:r>
            <a:endParaRPr lang="en-US" sz="1152" dirty="0"/>
          </a:p>
        </p:txBody>
      </p:sp>
      <p:sp>
        <p:nvSpPr>
          <p:cNvPr id="9" name="Text 6"/>
          <p:cNvSpPr/>
          <p:nvPr/>
        </p:nvSpPr>
        <p:spPr>
          <a:xfrm>
            <a:off x="1299686" y="6461641"/>
            <a:ext cx="1874996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Goshen Dala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048703"/>
            <a:ext cx="9594890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Go-to-Market Strategy: Grassroots Outreach, Strategic Partnerships, Digital Presence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696" y="3576161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17696" y="4353758"/>
            <a:ext cx="292536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Grassroots Outreach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17696" y="4834176"/>
            <a:ext cx="2976086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Engage directly with the local community through events, workshops, and door-to-door campaigns to raise awareness and drive signups.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038" y="3576161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27038" y="4353758"/>
            <a:ext cx="297608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Strategic Partnerships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827038" y="5181362"/>
            <a:ext cx="2976086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Collaborate with local organizations, government agencies, and influential community leaders to leverage their networks and reach a wider audience.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6380" y="3576161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36380" y="435375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Digital Presence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36380" y="4834176"/>
            <a:ext cx="2976205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Establish a strong online presence through a user-friendly website, social media channels, and targeted digital marketing to attract and retain users.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229576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Ask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517696" y="3434477"/>
            <a:ext cx="959489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Funding: Seeking $500,000 to scale our programs over the next two years, ensuring we can reach and support all 32,000 households effectively.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517696" y="4350901"/>
            <a:ext cx="959489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</a:t>
            </a:r>
            <a:r>
              <a:rPr lang="en-US" sz="17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Partnerships:</a:t>
            </a: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Looking for partnerships with local and international organizations that can provide additional resources and expertise.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517696" y="5267325"/>
            <a:ext cx="959489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</a:t>
            </a:r>
            <a:r>
              <a:rPr lang="en-US" sz="17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Volunteers and Experts:</a:t>
            </a: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Call for skilled volunteers and experts to join our mission and contribute to our training and mentorship programs.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83749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Team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517696" y="2976205"/>
            <a:ext cx="959489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Vivian, Evelyn, and Jared: Each brings a professional background in community development with extensive experience in working directly with community members.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517696" y="3892629"/>
            <a:ext cx="959489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</a:t>
            </a:r>
            <a:r>
              <a:rPr lang="en-US" sz="17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Vivian:</a:t>
            </a: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Specializes in youth employment programs, with over 10 years of experience in job training and placement.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517696" y="4809053"/>
            <a:ext cx="959489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</a:t>
            </a:r>
            <a:r>
              <a:rPr lang="en-US" sz="17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Evelyn:</a:t>
            </a: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Focuses on agricultural development, providing expertise in sustainable farming and market access.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517696" y="5725477"/>
            <a:ext cx="959489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</a:t>
            </a:r>
            <a:r>
              <a:rPr lang="en-US" sz="17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Jared:</a:t>
            </a: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Leads women’s entrepreneurship initiatives, with a strong background in business training and microfinance.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591050" y="739973"/>
            <a:ext cx="9105900" cy="1977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89"/>
              </a:lnSpc>
              <a:buNone/>
            </a:pPr>
            <a:r>
              <a:rPr lang="en-US" sz="4151" b="1" kern="0" spc="-4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Problem: Unemployment, Farmer Challenges, Women in Business Struggles</a:t>
            </a:r>
            <a:endParaRPr lang="en-US" sz="4151" dirty="0"/>
          </a:p>
        </p:txBody>
      </p:sp>
      <p:sp>
        <p:nvSpPr>
          <p:cNvPr id="6" name="Shape 3"/>
          <p:cNvSpPr/>
          <p:nvPr/>
        </p:nvSpPr>
        <p:spPr>
          <a:xfrm>
            <a:off x="4591050" y="3250644"/>
            <a:ext cx="368975" cy="368975"/>
          </a:xfrm>
          <a:prstGeom prst="roundRect">
            <a:avLst>
              <a:gd name="adj" fmla="val 34291"/>
            </a:avLst>
          </a:prstGeom>
          <a:solidFill>
            <a:srgbClr val="EDEDED"/>
          </a:solidFill>
          <a:ln/>
        </p:spPr>
      </p:sp>
      <p:sp>
        <p:nvSpPr>
          <p:cNvPr id="7" name="Text 4"/>
          <p:cNvSpPr/>
          <p:nvPr/>
        </p:nvSpPr>
        <p:spPr>
          <a:xfrm>
            <a:off x="5170884" y="3270409"/>
            <a:ext cx="3679627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sz="2076" b="1" kern="0" spc="-21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Unemployment Rates</a:t>
            </a:r>
            <a:endParaRPr lang="en-US" sz="2076" dirty="0"/>
          </a:p>
        </p:txBody>
      </p:sp>
      <p:sp>
        <p:nvSpPr>
          <p:cNvPr id="8" name="Text 5"/>
          <p:cNvSpPr/>
          <p:nvPr/>
        </p:nvSpPr>
        <p:spPr>
          <a:xfrm>
            <a:off x="5170884" y="3726299"/>
            <a:ext cx="3867745" cy="15811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91"/>
              </a:lnSpc>
              <a:buNone/>
            </a:pPr>
            <a:r>
              <a:rPr lang="en-US" sz="166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Many young people in the local community face limited job opportunities, leading to widespread unemployment and underemployment, hindering their ability to support themselves and their families.</a:t>
            </a:r>
            <a:endParaRPr lang="en-US" sz="1660" dirty="0"/>
          </a:p>
        </p:txBody>
      </p:sp>
      <p:sp>
        <p:nvSpPr>
          <p:cNvPr id="9" name="Shape 6"/>
          <p:cNvSpPr/>
          <p:nvPr/>
        </p:nvSpPr>
        <p:spPr>
          <a:xfrm>
            <a:off x="9249489" y="3250644"/>
            <a:ext cx="368975" cy="368975"/>
          </a:xfrm>
          <a:prstGeom prst="roundRect">
            <a:avLst>
              <a:gd name="adj" fmla="val 34291"/>
            </a:avLst>
          </a:prstGeom>
          <a:solidFill>
            <a:srgbClr val="EDEDED"/>
          </a:solidFill>
          <a:ln/>
        </p:spPr>
      </p:sp>
      <p:sp>
        <p:nvSpPr>
          <p:cNvPr id="10" name="Text 7"/>
          <p:cNvSpPr/>
          <p:nvPr/>
        </p:nvSpPr>
        <p:spPr>
          <a:xfrm>
            <a:off x="9829324" y="3270409"/>
            <a:ext cx="3867745" cy="658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sz="2076" b="1" kern="0" spc="-21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Faced by Farmers</a:t>
            </a:r>
            <a:endParaRPr lang="en-US" sz="2076" dirty="0"/>
          </a:p>
        </p:txBody>
      </p:sp>
      <p:sp>
        <p:nvSpPr>
          <p:cNvPr id="11" name="Text 8"/>
          <p:cNvSpPr/>
          <p:nvPr/>
        </p:nvSpPr>
        <p:spPr>
          <a:xfrm>
            <a:off x="9829324" y="4055745"/>
            <a:ext cx="3867745" cy="15811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91"/>
              </a:lnSpc>
              <a:buNone/>
            </a:pPr>
            <a:r>
              <a:rPr lang="en-US" sz="166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Local farmers struggle with unpredictable weather patterns, lack of access to modern farming technologies, and difficulty in reaching broader markets, limiting their productivity and profitability.</a:t>
            </a:r>
            <a:endParaRPr lang="en-US" sz="1660" dirty="0"/>
          </a:p>
        </p:txBody>
      </p:sp>
      <p:sp>
        <p:nvSpPr>
          <p:cNvPr id="12" name="Shape 9"/>
          <p:cNvSpPr/>
          <p:nvPr/>
        </p:nvSpPr>
        <p:spPr>
          <a:xfrm>
            <a:off x="4591050" y="6065163"/>
            <a:ext cx="368975" cy="368975"/>
          </a:xfrm>
          <a:prstGeom prst="roundRect">
            <a:avLst>
              <a:gd name="adj" fmla="val 34291"/>
            </a:avLst>
          </a:prstGeom>
          <a:solidFill>
            <a:srgbClr val="EDEDED"/>
          </a:solidFill>
          <a:ln/>
        </p:spPr>
      </p:sp>
      <p:sp>
        <p:nvSpPr>
          <p:cNvPr id="13" name="Text 10"/>
          <p:cNvSpPr/>
          <p:nvPr/>
        </p:nvSpPr>
        <p:spPr>
          <a:xfrm>
            <a:off x="5170884" y="6084927"/>
            <a:ext cx="4276368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sz="2076" b="1" kern="0" spc="-21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Barriers for Women in Business</a:t>
            </a:r>
            <a:endParaRPr lang="en-US" sz="2076" dirty="0"/>
          </a:p>
        </p:txBody>
      </p:sp>
      <p:sp>
        <p:nvSpPr>
          <p:cNvPr id="14" name="Text 11"/>
          <p:cNvSpPr/>
          <p:nvPr/>
        </p:nvSpPr>
        <p:spPr>
          <a:xfrm>
            <a:off x="5170884" y="6540818"/>
            <a:ext cx="8526066" cy="9486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91"/>
              </a:lnSpc>
              <a:buNone/>
            </a:pPr>
            <a:r>
              <a:rPr lang="en-US" sz="166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 entrepreneurs in the community often face gender-based biases, limited access to financing, and lack of business development support, making it difficult for them to establish and grow their ventures.</a:t>
            </a:r>
            <a:endParaRPr lang="en-US" sz="166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3095863" y="537329"/>
            <a:ext cx="8438555" cy="18316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09"/>
              </a:lnSpc>
              <a:buNone/>
            </a:pPr>
            <a:r>
              <a:rPr lang="en-US" sz="3847" b="1" kern="0" spc="-38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Solution: Connecting and Empowering the Local Community</a:t>
            </a:r>
            <a:endParaRPr lang="en-US" sz="3847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5863" y="2759750"/>
            <a:ext cx="2617470" cy="161770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095863" y="4621649"/>
            <a:ext cx="2442686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b="1" kern="0" spc="-19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Centralized Hub</a:t>
            </a:r>
            <a:endParaRPr lang="en-US" sz="1923" dirty="0"/>
          </a:p>
        </p:txBody>
      </p:sp>
      <p:sp>
        <p:nvSpPr>
          <p:cNvPr id="7" name="Text 4"/>
          <p:cNvSpPr/>
          <p:nvPr/>
        </p:nvSpPr>
        <p:spPr>
          <a:xfrm>
            <a:off x="3095863" y="5044202"/>
            <a:ext cx="2617470" cy="26371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8"/>
              </a:lnSpc>
              <a:buNone/>
            </a:pPr>
            <a:r>
              <a:rPr lang="en-US" sz="1539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collaboration web app will serve as a centralized hub for the local community, connecting individuals, businesses, and organizations to share resources, find opportunities, and work together towards common goals.</a:t>
            </a:r>
            <a:endParaRPr lang="en-US" sz="1539" dirty="0"/>
          </a:p>
        </p:txBody>
      </p:sp>
      <p:pic>
        <p:nvPicPr>
          <p:cNvPr id="8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1805" y="2759750"/>
            <a:ext cx="2426553" cy="161770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06346" y="4621649"/>
            <a:ext cx="2617470" cy="6107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b="1" kern="0" spc="-19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Skill-Building Workshops</a:t>
            </a:r>
            <a:endParaRPr lang="en-US" sz="1923" dirty="0"/>
          </a:p>
        </p:txBody>
      </p:sp>
      <p:sp>
        <p:nvSpPr>
          <p:cNvPr id="10" name="Text 6"/>
          <p:cNvSpPr/>
          <p:nvPr/>
        </p:nvSpPr>
        <p:spPr>
          <a:xfrm>
            <a:off x="6006346" y="5349597"/>
            <a:ext cx="2617470" cy="23441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8"/>
              </a:lnSpc>
              <a:buNone/>
            </a:pPr>
            <a:r>
              <a:rPr lang="en-US" sz="1539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Through online courses and in-person workshops, the app will empower community members with the skills and knowledge they need to thrive, whether it's entrepreneurship training for women or agricultural best practices for local farmers.</a:t>
            </a:r>
            <a:endParaRPr lang="en-US" sz="1539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6829" y="2759750"/>
            <a:ext cx="2617589" cy="161770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916829" y="4621649"/>
            <a:ext cx="2536508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4"/>
              </a:lnSpc>
              <a:buNone/>
            </a:pPr>
            <a:r>
              <a:rPr lang="en-US" sz="1923" b="1" kern="0" spc="-19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Supportive Network</a:t>
            </a:r>
            <a:endParaRPr lang="en-US" sz="1923" dirty="0"/>
          </a:p>
        </p:txBody>
      </p:sp>
      <p:sp>
        <p:nvSpPr>
          <p:cNvPr id="13" name="Text 8"/>
          <p:cNvSpPr/>
          <p:nvPr/>
        </p:nvSpPr>
        <p:spPr>
          <a:xfrm>
            <a:off x="8916829" y="5044202"/>
            <a:ext cx="2617589" cy="20510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8"/>
              </a:lnSpc>
              <a:buNone/>
            </a:pPr>
            <a:r>
              <a:rPr lang="en-US" sz="1539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fostering connections and collaboration, the app will create a supportive network where community members can share advice, find mentors, and work together to address the unique challenges they face.</a:t>
            </a:r>
            <a:endParaRPr lang="en-US" sz="153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091803"/>
            <a:ext cx="9594890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 Audience: 32,000 Households in the Local Community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517696" y="3619262"/>
            <a:ext cx="959489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collaboration web app is designed to empower a diverse population of 32,000 households within the local community. This underserved region faces challenges such as high unemployment, farmer struggles, and barriers for women in business.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517696" y="4980027"/>
            <a:ext cx="4630817" cy="7331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774"/>
              </a:lnSpc>
              <a:buNone/>
            </a:pPr>
            <a:r>
              <a:rPr lang="en-US" sz="5774" b="1" kern="0" spc="-58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32K</a:t>
            </a:r>
            <a:endParaRPr lang="en-US" sz="5774" dirty="0"/>
          </a:p>
        </p:txBody>
      </p:sp>
      <p:sp>
        <p:nvSpPr>
          <p:cNvPr id="7" name="Text 5"/>
          <p:cNvSpPr/>
          <p:nvPr/>
        </p:nvSpPr>
        <p:spPr>
          <a:xfrm>
            <a:off x="3444359" y="599086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Households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517696" y="6471285"/>
            <a:ext cx="463081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target audience spans 32,000 households in the local area.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81768" y="4980027"/>
            <a:ext cx="4630817" cy="7331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774"/>
              </a:lnSpc>
              <a:buNone/>
            </a:pPr>
            <a:r>
              <a:rPr lang="en-US" sz="5774" b="1" kern="0" spc="-58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100%</a:t>
            </a:r>
            <a:endParaRPr lang="en-US" sz="5774" dirty="0"/>
          </a:p>
        </p:txBody>
      </p:sp>
      <p:sp>
        <p:nvSpPr>
          <p:cNvPr id="10" name="Text 8"/>
          <p:cNvSpPr/>
          <p:nvPr/>
        </p:nvSpPr>
        <p:spPr>
          <a:xfrm>
            <a:off x="8408194" y="5990868"/>
            <a:ext cx="277796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Impact</a:t>
            </a:r>
            <a:endParaRPr lang="en-US" sz="2187" dirty="0"/>
          </a:p>
        </p:txBody>
      </p:sp>
      <p:sp>
        <p:nvSpPr>
          <p:cNvPr id="11" name="Text 9"/>
          <p:cNvSpPr/>
          <p:nvPr/>
        </p:nvSpPr>
        <p:spPr>
          <a:xfrm>
            <a:off x="7481768" y="6471285"/>
            <a:ext cx="463081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aim to positively impact 100% of these households through our collaborative solutions.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3917633" y="432673"/>
            <a:ext cx="6795016" cy="14751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872"/>
              </a:lnSpc>
              <a:buNone/>
            </a:pPr>
            <a:r>
              <a:rPr lang="en-US" sz="3098" b="1" kern="0" spc="-31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Opportunity: Underserved Population with Diverse Needs</a:t>
            </a:r>
            <a:endParaRPr lang="en-US" sz="3098" dirty="0"/>
          </a:p>
        </p:txBody>
      </p:sp>
      <p:sp>
        <p:nvSpPr>
          <p:cNvPr id="5" name="Text 3"/>
          <p:cNvSpPr/>
          <p:nvPr/>
        </p:nvSpPr>
        <p:spPr>
          <a:xfrm>
            <a:off x="3917633" y="2222540"/>
            <a:ext cx="6795016" cy="7079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59"/>
              </a:lnSpc>
              <a:buNone/>
            </a:pPr>
            <a:r>
              <a:rPr lang="en-US" sz="1239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local community represents a vast, underserved market with diverse needs across employment, agriculture, and women's entrepreneurship. With a population of 32,000 households, this represents a significant opportunity to empower and connect this underserved population.</a:t>
            </a:r>
            <a:endParaRPr lang="en-US" sz="1239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633" y="3107412"/>
            <a:ext cx="6795016" cy="3333036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3917633" y="6597848"/>
            <a:ext cx="157282" cy="157282"/>
          </a:xfrm>
          <a:prstGeom prst="roundRect">
            <a:avLst>
              <a:gd name="adj" fmla="val 11628"/>
            </a:avLst>
          </a:prstGeom>
          <a:solidFill>
            <a:srgbClr val="232429"/>
          </a:solidFill>
          <a:ln/>
        </p:spPr>
      </p:sp>
      <p:sp>
        <p:nvSpPr>
          <p:cNvPr id="8" name="Text 5"/>
          <p:cNvSpPr/>
          <p:nvPr/>
        </p:nvSpPr>
        <p:spPr>
          <a:xfrm>
            <a:off x="4153495" y="6519267"/>
            <a:ext cx="1227773" cy="3145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239"/>
              </a:lnSpc>
              <a:buNone/>
            </a:pPr>
            <a:r>
              <a:rPr lang="en-US" sz="1239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Unemployed Youth</a:t>
            </a:r>
            <a:endParaRPr lang="en-US" sz="1239" dirty="0"/>
          </a:p>
        </p:txBody>
      </p:sp>
      <p:sp>
        <p:nvSpPr>
          <p:cNvPr id="9" name="Shape 6"/>
          <p:cNvSpPr/>
          <p:nvPr/>
        </p:nvSpPr>
        <p:spPr>
          <a:xfrm>
            <a:off x="5617131" y="6597848"/>
            <a:ext cx="157282" cy="157282"/>
          </a:xfrm>
          <a:prstGeom prst="roundRect">
            <a:avLst>
              <a:gd name="adj" fmla="val 11628"/>
            </a:avLst>
          </a:prstGeom>
          <a:solidFill>
            <a:srgbClr val="4D4F5A"/>
          </a:solidFill>
          <a:ln/>
        </p:spPr>
      </p:sp>
      <p:sp>
        <p:nvSpPr>
          <p:cNvPr id="10" name="Text 7"/>
          <p:cNvSpPr/>
          <p:nvPr/>
        </p:nvSpPr>
        <p:spPr>
          <a:xfrm>
            <a:off x="5852993" y="6597848"/>
            <a:ext cx="534472" cy="157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239"/>
              </a:lnSpc>
              <a:buNone/>
            </a:pPr>
            <a:r>
              <a:rPr lang="en-US" sz="1239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Farmers</a:t>
            </a:r>
            <a:endParaRPr lang="en-US" sz="1239" dirty="0"/>
          </a:p>
        </p:txBody>
      </p:sp>
      <p:sp>
        <p:nvSpPr>
          <p:cNvPr id="11" name="Shape 8"/>
          <p:cNvSpPr/>
          <p:nvPr/>
        </p:nvSpPr>
        <p:spPr>
          <a:xfrm>
            <a:off x="6623328" y="6597848"/>
            <a:ext cx="157282" cy="157282"/>
          </a:xfrm>
          <a:prstGeom prst="roundRect">
            <a:avLst>
              <a:gd name="adj" fmla="val 11628"/>
            </a:avLst>
          </a:prstGeom>
          <a:solidFill>
            <a:srgbClr val="787A8A"/>
          </a:solidFill>
          <a:ln/>
        </p:spPr>
      </p:sp>
      <p:sp>
        <p:nvSpPr>
          <p:cNvPr id="12" name="Text 9"/>
          <p:cNvSpPr/>
          <p:nvPr/>
        </p:nvSpPr>
        <p:spPr>
          <a:xfrm>
            <a:off x="6859191" y="6519267"/>
            <a:ext cx="1443752" cy="3145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239"/>
              </a:lnSpc>
              <a:buNone/>
            </a:pPr>
            <a:r>
              <a:rPr lang="en-US" sz="1239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 Entrepreneurs</a:t>
            </a:r>
            <a:endParaRPr lang="en-US" sz="1239" dirty="0"/>
          </a:p>
        </p:txBody>
      </p:sp>
      <p:sp>
        <p:nvSpPr>
          <p:cNvPr id="13" name="Shape 10"/>
          <p:cNvSpPr/>
          <p:nvPr/>
        </p:nvSpPr>
        <p:spPr>
          <a:xfrm>
            <a:off x="8538805" y="6597848"/>
            <a:ext cx="157282" cy="157282"/>
          </a:xfrm>
          <a:prstGeom prst="roundRect">
            <a:avLst>
              <a:gd name="adj" fmla="val 11628"/>
            </a:avLst>
          </a:prstGeom>
          <a:solidFill>
            <a:srgbClr val="A8AAB4"/>
          </a:solidFill>
          <a:ln/>
        </p:spPr>
      </p:sp>
      <p:sp>
        <p:nvSpPr>
          <p:cNvPr id="14" name="Text 11"/>
          <p:cNvSpPr/>
          <p:nvPr/>
        </p:nvSpPr>
        <p:spPr>
          <a:xfrm>
            <a:off x="8774668" y="6519267"/>
            <a:ext cx="1780699" cy="3145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239"/>
              </a:lnSpc>
              <a:buNone/>
            </a:pPr>
            <a:r>
              <a:rPr lang="en-US" sz="1239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Other Community Members</a:t>
            </a:r>
            <a:endParaRPr lang="en-US" sz="1239" dirty="0"/>
          </a:p>
        </p:txBody>
      </p:sp>
      <p:sp>
        <p:nvSpPr>
          <p:cNvPr id="15" name="Text 12"/>
          <p:cNvSpPr/>
          <p:nvPr/>
        </p:nvSpPr>
        <p:spPr>
          <a:xfrm>
            <a:off x="3917633" y="7089458"/>
            <a:ext cx="6795016" cy="7079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59"/>
              </a:lnSpc>
              <a:buNone/>
            </a:pPr>
            <a:r>
              <a:rPr lang="en-US" sz="1239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diverse population faces a range of challenges, from lack of job opportunities for youth to insufficient support for farmers and women-led businesses. Our collaboration web app aims to connect and empower this underserved community.</a:t>
            </a:r>
            <a:endParaRPr lang="en-US" sz="123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517696" y="1451372"/>
            <a:ext cx="959489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Competitive Landscape: Limited Existing Solutions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517696" y="3173373"/>
            <a:ext cx="3050143" cy="3604736"/>
          </a:xfrm>
          <a:prstGeom prst="roundRect">
            <a:avLst>
              <a:gd name="adj" fmla="val 4371"/>
            </a:avLst>
          </a:prstGeom>
          <a:solidFill>
            <a:srgbClr val="EDEDED"/>
          </a:solidFill>
          <a:ln/>
        </p:spPr>
      </p:sp>
      <p:sp>
        <p:nvSpPr>
          <p:cNvPr id="8" name="Text 5"/>
          <p:cNvSpPr/>
          <p:nvPr/>
        </p:nvSpPr>
        <p:spPr>
          <a:xfrm>
            <a:off x="2739866" y="3395543"/>
            <a:ext cx="260580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Fragmented Offerings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39866" y="4223147"/>
            <a:ext cx="2605802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Current solutions tend to focus on single aspects of community empowerment, lacking a comprehensive platform to address the diverse needs of the local population.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790009" y="3173373"/>
            <a:ext cx="3050143" cy="3604736"/>
          </a:xfrm>
          <a:prstGeom prst="roundRect">
            <a:avLst>
              <a:gd name="adj" fmla="val 4371"/>
            </a:avLst>
          </a:prstGeom>
          <a:solidFill>
            <a:srgbClr val="EDEDED"/>
          </a:solidFill>
          <a:ln/>
        </p:spPr>
      </p:sp>
      <p:sp>
        <p:nvSpPr>
          <p:cNvPr id="11" name="Text 8"/>
          <p:cNvSpPr/>
          <p:nvPr/>
        </p:nvSpPr>
        <p:spPr>
          <a:xfrm>
            <a:off x="6012180" y="3395543"/>
            <a:ext cx="260580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Limited Accessibility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012180" y="4223147"/>
            <a:ext cx="2605802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Existing tools can be difficult to navigate and access, particularly for the underserved and less tech-savvy members of the community.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062323" y="3173373"/>
            <a:ext cx="3050143" cy="3604736"/>
          </a:xfrm>
          <a:prstGeom prst="roundRect">
            <a:avLst>
              <a:gd name="adj" fmla="val 4371"/>
            </a:avLst>
          </a:prstGeom>
          <a:solidFill>
            <a:srgbClr val="EDEDED"/>
          </a:solidFill>
          <a:ln/>
        </p:spPr>
      </p:sp>
      <p:sp>
        <p:nvSpPr>
          <p:cNvPr id="14" name="Text 11"/>
          <p:cNvSpPr/>
          <p:nvPr/>
        </p:nvSpPr>
        <p:spPr>
          <a:xfrm>
            <a:off x="9284494" y="3395543"/>
            <a:ext cx="260580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Lack of Localization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284494" y="4223147"/>
            <a:ext cx="2605802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Most available solutions are designed for general audiences, failing to cater to the unique cultural and regional requirements of the local community.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418034"/>
            <a:ext cx="959489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Competitive Advantage: Tailored and Inclusive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517696" y="3362206"/>
            <a:ext cx="283654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Tailored to Community Needs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517696" y="4278749"/>
            <a:ext cx="2836545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collaboration app is designed specifically to address the unique challenges faced by the local community, including unemployment, farmer struggles, and barriers for women in business.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903833" y="33622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Inclusive Design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903833" y="3931563"/>
            <a:ext cx="2836545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prioritize accessibility and inclusivity, ensuring our platform caters to users of diverse backgrounds, skills, and technological proficiencies, empowering the entire 32,000-household community.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289971" y="33622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Holistic Approach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289971" y="3931563"/>
            <a:ext cx="2836545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combining tailored features and inclusive design, our app provides a holistic solution that connects and uplifts the community, addressing their multifaceted needs in a comprehensive manner.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44247" y="609243"/>
            <a:ext cx="6473309" cy="6905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b="1" kern="0" spc="-43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Traction and Roadmap</a:t>
            </a:r>
            <a:endParaRPr lang="en-US" sz="4350" dirty="0"/>
          </a:p>
        </p:txBody>
      </p:sp>
      <p:sp>
        <p:nvSpPr>
          <p:cNvPr id="5" name="Shape 3"/>
          <p:cNvSpPr/>
          <p:nvPr/>
        </p:nvSpPr>
        <p:spPr>
          <a:xfrm>
            <a:off x="2544247" y="1741646"/>
            <a:ext cx="1590318" cy="1250871"/>
          </a:xfrm>
          <a:prstGeom prst="roundRect">
            <a:avLst>
              <a:gd name="adj" fmla="val 10599"/>
            </a:avLst>
          </a:prstGeom>
          <a:solidFill>
            <a:srgbClr val="EDEDED"/>
          </a:solidFill>
          <a:ln/>
        </p:spPr>
      </p:sp>
      <p:sp>
        <p:nvSpPr>
          <p:cNvPr id="6" name="Text 4"/>
          <p:cNvSpPr/>
          <p:nvPr/>
        </p:nvSpPr>
        <p:spPr>
          <a:xfrm>
            <a:off x="2765108" y="2146102"/>
            <a:ext cx="105489" cy="441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80"/>
              </a:lnSpc>
              <a:buNone/>
            </a:pPr>
            <a:r>
              <a:rPr lang="en-US" sz="2175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75" dirty="0"/>
          </a:p>
        </p:txBody>
      </p:sp>
      <p:sp>
        <p:nvSpPr>
          <p:cNvPr id="7" name="Text 5"/>
          <p:cNvSpPr/>
          <p:nvPr/>
        </p:nvSpPr>
        <p:spPr>
          <a:xfrm>
            <a:off x="4355425" y="1962507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Pilot Program</a:t>
            </a:r>
            <a:endParaRPr lang="en-US" sz="2175" dirty="0"/>
          </a:p>
        </p:txBody>
      </p:sp>
      <p:sp>
        <p:nvSpPr>
          <p:cNvPr id="8" name="Text 6"/>
          <p:cNvSpPr/>
          <p:nvPr/>
        </p:nvSpPr>
        <p:spPr>
          <a:xfrm>
            <a:off x="4355425" y="2440305"/>
            <a:ext cx="3315653" cy="3313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en-US" sz="174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Initial launch in 3 local communities</a:t>
            </a:r>
            <a:endParaRPr lang="en-US" sz="1740" dirty="0"/>
          </a:p>
        </p:txBody>
      </p:sp>
      <p:sp>
        <p:nvSpPr>
          <p:cNvPr id="9" name="Shape 7"/>
          <p:cNvSpPr/>
          <p:nvPr/>
        </p:nvSpPr>
        <p:spPr>
          <a:xfrm>
            <a:off x="4244935" y="2967008"/>
            <a:ext cx="7730847" cy="22086"/>
          </a:xfrm>
          <a:prstGeom prst="rect">
            <a:avLst/>
          </a:prstGeom>
          <a:solidFill>
            <a:srgbClr val="CACACD"/>
          </a:solidFill>
          <a:ln/>
        </p:spPr>
      </p:sp>
      <p:sp>
        <p:nvSpPr>
          <p:cNvPr id="10" name="Shape 8"/>
          <p:cNvSpPr/>
          <p:nvPr/>
        </p:nvSpPr>
        <p:spPr>
          <a:xfrm>
            <a:off x="2544247" y="3102888"/>
            <a:ext cx="3180636" cy="1250871"/>
          </a:xfrm>
          <a:prstGeom prst="roundRect">
            <a:avLst>
              <a:gd name="adj" fmla="val 10599"/>
            </a:avLst>
          </a:prstGeom>
          <a:solidFill>
            <a:srgbClr val="EDEDED"/>
          </a:solidFill>
          <a:ln/>
        </p:spPr>
      </p:sp>
      <p:sp>
        <p:nvSpPr>
          <p:cNvPr id="11" name="Text 9"/>
          <p:cNvSpPr/>
          <p:nvPr/>
        </p:nvSpPr>
        <p:spPr>
          <a:xfrm>
            <a:off x="2765108" y="3507343"/>
            <a:ext cx="160258" cy="441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80"/>
              </a:lnSpc>
              <a:buNone/>
            </a:pPr>
            <a:r>
              <a:rPr lang="en-US" sz="2175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75" dirty="0"/>
          </a:p>
        </p:txBody>
      </p:sp>
      <p:sp>
        <p:nvSpPr>
          <p:cNvPr id="12" name="Text 10"/>
          <p:cNvSpPr/>
          <p:nvPr/>
        </p:nvSpPr>
        <p:spPr>
          <a:xfrm>
            <a:off x="5945743" y="3323749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Rapid Expansion</a:t>
            </a:r>
            <a:endParaRPr lang="en-US" sz="2175" dirty="0"/>
          </a:p>
        </p:txBody>
      </p:sp>
      <p:sp>
        <p:nvSpPr>
          <p:cNvPr id="13" name="Text 11"/>
          <p:cNvSpPr/>
          <p:nvPr/>
        </p:nvSpPr>
        <p:spPr>
          <a:xfrm>
            <a:off x="5945743" y="3801547"/>
            <a:ext cx="4773454" cy="3313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en-US" sz="174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Scale to 10 additional communities within 6 months</a:t>
            </a:r>
            <a:endParaRPr lang="en-US" sz="1740" dirty="0"/>
          </a:p>
        </p:txBody>
      </p:sp>
      <p:sp>
        <p:nvSpPr>
          <p:cNvPr id="14" name="Shape 12"/>
          <p:cNvSpPr/>
          <p:nvPr/>
        </p:nvSpPr>
        <p:spPr>
          <a:xfrm>
            <a:off x="5835253" y="4328249"/>
            <a:ext cx="6140529" cy="22086"/>
          </a:xfrm>
          <a:prstGeom prst="rect">
            <a:avLst/>
          </a:prstGeom>
          <a:solidFill>
            <a:srgbClr val="CACACD"/>
          </a:solidFill>
          <a:ln/>
        </p:spPr>
      </p:sp>
      <p:sp>
        <p:nvSpPr>
          <p:cNvPr id="15" name="Shape 13"/>
          <p:cNvSpPr/>
          <p:nvPr/>
        </p:nvSpPr>
        <p:spPr>
          <a:xfrm>
            <a:off x="2544247" y="4464129"/>
            <a:ext cx="4770953" cy="1582222"/>
          </a:xfrm>
          <a:prstGeom prst="roundRect">
            <a:avLst>
              <a:gd name="adj" fmla="val 8380"/>
            </a:avLst>
          </a:prstGeom>
          <a:solidFill>
            <a:srgbClr val="EDEDED"/>
          </a:solidFill>
          <a:ln/>
        </p:spPr>
      </p:sp>
      <p:sp>
        <p:nvSpPr>
          <p:cNvPr id="16" name="Text 14"/>
          <p:cNvSpPr/>
          <p:nvPr/>
        </p:nvSpPr>
        <p:spPr>
          <a:xfrm>
            <a:off x="2765108" y="5034201"/>
            <a:ext cx="160734" cy="441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80"/>
              </a:lnSpc>
              <a:buNone/>
            </a:pPr>
            <a:r>
              <a:rPr lang="en-US" sz="2175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75" dirty="0"/>
          </a:p>
        </p:txBody>
      </p:sp>
      <p:sp>
        <p:nvSpPr>
          <p:cNvPr id="17" name="Text 15"/>
          <p:cNvSpPr/>
          <p:nvPr/>
        </p:nvSpPr>
        <p:spPr>
          <a:xfrm>
            <a:off x="7536061" y="4684990"/>
            <a:ext cx="3662005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Improvement</a:t>
            </a:r>
            <a:endParaRPr lang="en-US" sz="2175" dirty="0"/>
          </a:p>
        </p:txBody>
      </p:sp>
      <p:sp>
        <p:nvSpPr>
          <p:cNvPr id="18" name="Text 16"/>
          <p:cNvSpPr/>
          <p:nvPr/>
        </p:nvSpPr>
        <p:spPr>
          <a:xfrm>
            <a:off x="7536061" y="5162788"/>
            <a:ext cx="4329232" cy="6627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en-US" sz="174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Gather user feedback and iterate on the platform</a:t>
            </a:r>
            <a:endParaRPr lang="en-US" sz="1740" dirty="0"/>
          </a:p>
        </p:txBody>
      </p:sp>
      <p:sp>
        <p:nvSpPr>
          <p:cNvPr id="19" name="Text 17"/>
          <p:cNvSpPr/>
          <p:nvPr/>
        </p:nvSpPr>
        <p:spPr>
          <a:xfrm>
            <a:off x="2544247" y="6294834"/>
            <a:ext cx="9541907" cy="13254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0"/>
              </a:lnSpc>
              <a:buNone/>
            </a:pPr>
            <a:r>
              <a:rPr lang="en-US" sz="174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will start with a pilot program in 3 local communities to test and refine our collaboration platform. Based on the learnings and traction from the pilot, we will rapidly expand to 10 additional communities within the first 6 months. Ongoing user feedback will drive continuous improvement of the platform to better meet the evolving needs of our community members.</a:t>
            </a:r>
            <a:endParaRPr lang="en-US" sz="174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916668"/>
            <a:ext cx="837473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Business and Revenue Model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696" y="3055382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17696" y="383297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Subscription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17696" y="4313396"/>
            <a:ext cx="2976086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will pay a monthly or annual subscription fee to access the full platform and its advanced features.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038" y="3055382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27038" y="383297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Partnerships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827038" y="4313396"/>
            <a:ext cx="2976086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will establish strategic partnerships with local organizations, businesses, and government agencies to expand our reach and offer complementary services.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6380" y="3055382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36380" y="383297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Grants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36380" y="4313396"/>
            <a:ext cx="2976205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will actively seek out grants and funding opportunities from philanthropic foundations and government programs to support our mission and growth.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1042</Words>
  <Application>Microsoft Office PowerPoint</Application>
  <PresentationFormat>Custom</PresentationFormat>
  <Paragraphs>93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Montserrat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2</cp:revision>
  <dcterms:created xsi:type="dcterms:W3CDTF">2024-05-24T20:49:19Z</dcterms:created>
  <dcterms:modified xsi:type="dcterms:W3CDTF">2024-06-20T19:45:12Z</dcterms:modified>
</cp:coreProperties>
</file>